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306" r:id="rId3"/>
    <p:sldId id="307" r:id="rId4"/>
    <p:sldId id="265" r:id="rId5"/>
    <p:sldId id="277" r:id="rId6"/>
    <p:sldId id="278" r:id="rId7"/>
    <p:sldId id="279" r:id="rId8"/>
    <p:sldId id="305" r:id="rId9"/>
    <p:sldId id="280" r:id="rId10"/>
    <p:sldId id="294" r:id="rId11"/>
    <p:sldId id="274" r:id="rId12"/>
    <p:sldId id="273" r:id="rId13"/>
    <p:sldId id="301" r:id="rId14"/>
    <p:sldId id="275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SutonnyMJ" pitchFamily="2" charset="0"/>
      <p:regular r:id="rId21"/>
      <p:bold r:id="rId22"/>
      <p:italic r:id="rId23"/>
    </p:embeddedFont>
    <p:embeddedFont>
      <p:font typeface="Vrinda" pitchFamily="34" charset="0"/>
      <p:regular r:id="rId24"/>
      <p:bold r:id="rId25"/>
    </p:embeddedFont>
    <p:embeddedFont>
      <p:font typeface="Cambria Math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79354" autoAdjust="0"/>
  </p:normalViewPr>
  <p:slideViewPr>
    <p:cSldViewPr snapToGrid="0">
      <p:cViewPr varScale="1">
        <p:scale>
          <a:sx n="56" d="100"/>
          <a:sy n="5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প্রশ্ন করতে পারেন, আমরা কী দেখলাম?শিক্ষার্থীদের জিজ্ঞাসা করা যেতে পারে সমীকরণ গুলো কোন কোন ক্ষেত্রে ব্যবহার করা হয়? শিক্ষার্থীদের অংশগ্রহনের মাধ্যমে পাঠ ঘোষণা করা যেতে পারে।</a:t>
            </a:r>
            <a:endParaRPr lang="en-US" dirty="0" smtClean="0"/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957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প্রশ্ন করতে পারেন, আমরা ছবিওগুলোতে কী দেখলাম? শিক্ষার্থীদের অংশগ্রহনের মাধ্যমে পাঠ ঘোষণা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13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2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</a:t>
            </a:r>
            <a:r>
              <a:rPr lang="bn-BD" baseline="0" dirty="0" smtClean="0"/>
              <a:t> কাজের সমাধান শিক্ষার্থীদের করার পর সমীকরণ সমাধান স্ক্রিণে আসবে।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32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</a:t>
            </a:r>
            <a:r>
              <a:rPr lang="bn-BD" baseline="0" dirty="0" smtClean="0"/>
              <a:t> কাজের সমাধান শিক্ষার্থীদের করার পর সমীকরণ সমাধান স্ক্রিণে আসবে।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67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পাঠ্য</a:t>
            </a:r>
            <a:r>
              <a:rPr lang="bn-BD" baseline="0" dirty="0" smtClean="0"/>
              <a:t> বইয়ের সহায়তা নেয়া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69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2800" dirty="0" smtClean="0"/>
                  <a:t>শিক্ষার্থীদের</a:t>
                </a:r>
                <a:r>
                  <a:rPr lang="bn-BD" sz="2800" baseline="0" dirty="0" smtClean="0"/>
                  <a:t> এলোমেলো করেও প্রশ্ন করা যেতে পারে। যেমন ১নং এর পর ৪ নং প্রশ্ন</a:t>
                </a:r>
                <a:r>
                  <a:rPr lang="bn-BD" sz="2800" baseline="0" dirty="0" smtClean="0"/>
                  <a:t>। ১) </a:t>
                </a:r>
                <a:r>
                  <a:rPr lang="en-US" sz="2800" baseline="0" dirty="0" smtClean="0"/>
                  <a:t>u    </a:t>
                </a:r>
                <a:r>
                  <a:rPr lang="bn-BD" sz="2800" baseline="0" dirty="0" smtClean="0"/>
                  <a:t>২) গড়বেগ=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আদিবেগ</m:t>
                        </m:r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শেষবেগ</m:t>
                        </m:r>
                      </m:num>
                      <m:den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2800" dirty="0" smtClean="0"/>
                  <a:t>  ও </a:t>
                </a:r>
                <a:r>
                  <a:rPr lang="bn-BD" sz="2800" baseline="0" dirty="0" smtClean="0"/>
                  <a:t>গড়বেগ=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সরণ</m:t>
                        </m:r>
                      </m:num>
                      <m:den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2800" dirty="0" smtClean="0"/>
                  <a:t>   ৩)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sz="2800" dirty="0" smtClean="0"/>
                  <a:t/>
                </a:r>
              </a:p>
              <a:p>
                <a:r>
                  <a:rPr lang="bn-BD" sz="2800" dirty="0" smtClean="0"/>
                  <a:t>৪)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2800" dirty="0" smtClean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2800" dirty="0" smtClean="0"/>
                  <a:t>শিক্ষার্থীদের</a:t>
                </a:r>
                <a:r>
                  <a:rPr lang="bn-BD" sz="2800" baseline="0" dirty="0" smtClean="0"/>
                  <a:t> এলোমেলো করেও প্রশ্ন করা যেতে পারে। যেমন ১নং এর পর ৪ নং প্রশ্ন। ১) </a:t>
                </a:r>
                <a:r>
                  <a:rPr lang="en-US" sz="2800" baseline="0" dirty="0" smtClean="0"/>
                  <a:t>u    </a:t>
                </a:r>
                <a:r>
                  <a:rPr lang="bn-BD" sz="2800" baseline="0" dirty="0" smtClean="0"/>
                  <a:t>২) গড়বেগ=</a:t>
                </a:r>
                <a:r>
                  <a:rPr lang="bn-BD" sz="2800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আদিবেগ+শেষবেগ)/২</a:t>
                </a:r>
                <a:r>
                  <a:rPr lang="bn-BD" sz="2800" dirty="0" smtClean="0"/>
                  <a:t>  ও </a:t>
                </a:r>
                <a:r>
                  <a:rPr lang="bn-BD" sz="2800" baseline="0" dirty="0" smtClean="0"/>
                  <a:t>গড়বেগ=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সরণ/সময়</a:t>
                </a:r>
                <a:r>
                  <a:rPr lang="bn-BD" sz="2800" dirty="0" smtClean="0"/>
                  <a:t>   ৩) 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𝑣=𝑢+𝑎𝑡</a:t>
                </a:r>
              </a:p>
              <a:p>
                <a:r>
                  <a:rPr lang="bn-BD" sz="2800" dirty="0" smtClean="0"/>
                  <a:t>৪) 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𝑣</a:t>
                </a:r>
                <a:r>
                  <a:rPr lang="bn-BD" sz="28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2=𝑢</a:t>
                </a:r>
                <a:r>
                  <a:rPr lang="bn-BD" sz="28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2+2𝑎𝑠</a:t>
                </a:r>
                <a:endParaRPr lang="en-US" sz="28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42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শিক্ষার্থীরা বাড়ির কাজ খাতায় করে আনবে।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245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01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347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4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88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34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177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84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3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78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08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254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2174" y="764499"/>
            <a:ext cx="546732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9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9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7" t="11544" r="5359" b="28716"/>
          <a:stretch/>
        </p:blipFill>
        <p:spPr>
          <a:xfrm>
            <a:off x="5294526" y="3615279"/>
            <a:ext cx="3849474" cy="11711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4663440"/>
            <a:ext cx="9144000" cy="12297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79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1.0010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5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3314" y="1297534"/>
            <a:ext cx="1725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2880" y="2523004"/>
                <a:ext cx="8536116" cy="1516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54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𝐾𝑚</m:t>
                    </m:r>
                    <m:sSup>
                      <m:sSupPr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বেগে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চলন্ত একটি গাড়িতে 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যাবত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m</m:t>
                    </m:r>
                    <m:sSup>
                      <m:sSupPr>
                        <m:ctrlPr>
                          <a:rPr lang="bn-BD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ত্বরণ প্রয়োগ করা হলো। গাড়িটির শেষবেগ কত এবং ত্বরণকালে কত দূরত্ব অতিক্রম করবে? </a:t>
                </a:r>
                <a:endParaRPr lang="en-US" sz="3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2523004"/>
                <a:ext cx="8536116" cy="1516825"/>
              </a:xfrm>
              <a:prstGeom prst="rect">
                <a:avLst/>
              </a:prstGeom>
              <a:blipFill rotWithShape="0">
                <a:blip r:embed="rId3"/>
                <a:stretch>
                  <a:fillRect l="-1643" t="-4418" b="-8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60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339" y="870266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6852" y="2523005"/>
            <a:ext cx="8172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আদিবেগ কী প্রতীক দ্বারা প্রকাশ করা হয়?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উপায়ে গড়বেগ বের করা যায়? 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ত্বরণে আদিবেগ, শেষবেগ ও গতিকালের সম্পর্ক কেমন?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 ৪ নং সমীকরণ টি কী?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251" y="1096567"/>
            <a:ext cx="260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" y="1017908"/>
            <a:ext cx="2314415" cy="1680811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602" y="3205176"/>
                <a:ext cx="853611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সোজা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রাস্তায়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স্থির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অবস্থান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বাস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m</m:t>
                    </m:r>
                    <m:sSup>
                      <m:sSupPr>
                        <m:ctrlPr>
                          <a:rPr lang="bn-BD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সুষম ত্বরণে চলার সময়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80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দুরত্বে রাস্তার পাসে দাঁড়ানো এক ব্যক্তিকে কত বেগে অতিক্রম  করবে? </a:t>
                </a:r>
                <a:endParaRPr lang="en-US" sz="3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2" y="3205176"/>
                <a:ext cx="8536116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714" t="-4545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756" y="1898682"/>
            <a:ext cx="3619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অধ্যায়ের  গুরুত্ত্বপূর্ণ শব্দ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4" name="Half Frame 3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09756" y="3351925"/>
            <a:ext cx="4942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 বা নির্দিষ্ট দিকে অতিক্রান্ত দূরত্ব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1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43" r="2864" b="169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163" y="2165924"/>
            <a:ext cx="3667259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6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6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912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শ্রেণিঃনবম-দশম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wk‡ivbvgt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গতির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সমীকরণ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67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mtClean="0">
                <a:latin typeface="SutonnyMJ" pitchFamily="2" charset="0"/>
                <a:cs typeface="SutonnyMJ" pitchFamily="2" charset="0"/>
              </a:rPr>
              <a:t>2/4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5374" y="447144"/>
            <a:ext cx="1116226" cy="11102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5314" y="1512240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আদি বেগ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" y="1512240"/>
                <a:ext cx="1648782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7037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52106" y="833657"/>
            <a:ext cx="1102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24857" y="1750017"/>
            <a:ext cx="7598229" cy="1247198"/>
            <a:chOff x="1124857" y="1750017"/>
            <a:chExt cx="7598229" cy="1978708"/>
          </a:xfrm>
        </p:grpSpPr>
        <p:sp>
          <p:nvSpPr>
            <p:cNvPr id="12" name="TextBox 11"/>
            <p:cNvSpPr txBox="1"/>
            <p:nvPr/>
          </p:nvSpPr>
          <p:spPr>
            <a:xfrm>
              <a:off x="3824143" y="3220894"/>
              <a:ext cx="34267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অতিক্রান্ত দূরত্ব বা সরণ </a:t>
              </a:r>
              <a:r>
                <a:rPr lang="en-US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ight Brace 3"/>
            <p:cNvSpPr/>
            <p:nvPr/>
          </p:nvSpPr>
          <p:spPr>
            <a:xfrm rot="5400000">
              <a:off x="4136121" y="-1261247"/>
              <a:ext cx="1575701" cy="7598229"/>
            </a:xfrm>
            <a:prstGeom prst="rightBrace">
              <a:avLst>
                <a:gd name="adj1" fmla="val 8333"/>
                <a:gd name="adj2" fmla="val 4819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250907" y="1413094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 বেগ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907" y="1413094"/>
                <a:ext cx="164878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7011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410391" y="6019913"/>
            <a:ext cx="43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গুলো কী নির্দেশ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22516" y="5274243"/>
                <a:ext cx="34834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.  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𝑎𝑠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6" y="5274243"/>
                <a:ext cx="3483428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22516" y="3558537"/>
                <a:ext cx="3483428" cy="85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6" y="3558537"/>
                <a:ext cx="3483428" cy="8558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40715" y="2915130"/>
                <a:ext cx="34834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5" y="2915130"/>
                <a:ext cx="3483428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14323" y="4358057"/>
                <a:ext cx="3483428" cy="870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𝑢𝑡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𝑡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3" y="4358057"/>
                <a:ext cx="3483428" cy="8701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-48714" y="-16758"/>
            <a:ext cx="9192714" cy="6874760"/>
            <a:chOff x="-48714" y="-16758"/>
            <a:chExt cx="9192714" cy="6874760"/>
          </a:xfrm>
        </p:grpSpPr>
        <p:sp>
          <p:nvSpPr>
            <p:cNvPr id="22" name="Half Frame 21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17843"/>
                <a:gd name="adj2" fmla="val 17784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5400000">
              <a:off x="7742419" y="110659"/>
              <a:ext cx="1528997" cy="1274164"/>
            </a:xfrm>
            <a:prstGeom prst="halfFrame">
              <a:avLst>
                <a:gd name="adj1" fmla="val 17843"/>
                <a:gd name="adj2" fmla="val 17784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>
              <a:off x="-48714" y="-15943"/>
              <a:ext cx="1528997" cy="1274164"/>
            </a:xfrm>
            <a:prstGeom prst="halfFrame">
              <a:avLst>
                <a:gd name="adj1" fmla="val 17843"/>
                <a:gd name="adj2" fmla="val 17784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rot="16200000">
              <a:off x="-150175" y="5445588"/>
              <a:ext cx="1528997" cy="1274164"/>
            </a:xfrm>
            <a:prstGeom prst="halfFrame">
              <a:avLst>
                <a:gd name="adj1" fmla="val 17843"/>
                <a:gd name="adj2" fmla="val 17784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254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8135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/>
      <p:bldP spid="15" grpId="0" animBg="1"/>
      <p:bldP spid="16" grpId="0"/>
      <p:bldP spid="17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3396" y="1058438"/>
            <a:ext cx="4476568" cy="3351266"/>
            <a:chOff x="2433396" y="1058438"/>
            <a:chExt cx="4476568" cy="3351266"/>
          </a:xfrm>
        </p:grpSpPr>
        <p:sp>
          <p:nvSpPr>
            <p:cNvPr id="9" name="Flowchart: Multidocument 8"/>
            <p:cNvSpPr/>
            <p:nvPr/>
          </p:nvSpPr>
          <p:spPr>
            <a:xfrm>
              <a:off x="2433396" y="1058438"/>
              <a:ext cx="4476568" cy="3351266"/>
            </a:xfrm>
            <a:prstGeom prst="flowChartMultidocumen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21663" y="2280539"/>
              <a:ext cx="33000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গতির সমীকরণ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901"/>
          <a:stretch/>
        </p:blipFill>
        <p:spPr>
          <a:xfrm>
            <a:off x="7017613" y="2734071"/>
            <a:ext cx="1467803" cy="3486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7059" y="1452211"/>
            <a:ext cx="6340838" cy="959771"/>
            <a:chOff x="1067059" y="1452211"/>
            <a:chExt cx="6340838" cy="959771"/>
          </a:xfrm>
        </p:grpSpPr>
        <p:sp>
          <p:nvSpPr>
            <p:cNvPr id="11" name="Rectangle 10"/>
            <p:cNvSpPr/>
            <p:nvPr/>
          </p:nvSpPr>
          <p:spPr>
            <a:xfrm>
              <a:off x="1067059" y="1452211"/>
              <a:ext cx="6340838" cy="959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07857" y="1721538"/>
              <a:ext cx="38307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শিক্ষার্থীরা-</a:t>
              </a:r>
              <a:endPara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5797" y="2769077"/>
            <a:ext cx="8406945" cy="996425"/>
            <a:chOff x="912251" y="2500593"/>
            <a:chExt cx="10817676" cy="1328567"/>
          </a:xfrm>
        </p:grpSpPr>
        <p:sp>
          <p:nvSpPr>
            <p:cNvPr id="3" name="TextBox 2"/>
            <p:cNvSpPr txBox="1"/>
            <p:nvPr/>
          </p:nvSpPr>
          <p:spPr>
            <a:xfrm>
              <a:off x="912251" y="2500593"/>
              <a:ext cx="10817676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আদিবেগ, ত্বরণ, শেষবেগ ও সময়ের মধ্যে সম্পর্ক স্থাপন করতে পারবে</a:t>
              </a:r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2252" y="3131533"/>
              <a:ext cx="968072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গতির সমীকরণগুলো প্রয়োগ করতে </a:t>
              </a:r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endPara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86697" y="631851"/>
            <a:ext cx="887469" cy="9138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24857" y="1750017"/>
            <a:ext cx="7598229" cy="1247198"/>
            <a:chOff x="1124857" y="1750017"/>
            <a:chExt cx="7598229" cy="1978708"/>
          </a:xfrm>
        </p:grpSpPr>
        <p:sp>
          <p:nvSpPr>
            <p:cNvPr id="15" name="TextBox 14"/>
            <p:cNvSpPr txBox="1"/>
            <p:nvPr/>
          </p:nvSpPr>
          <p:spPr>
            <a:xfrm>
              <a:off x="3824143" y="3220894"/>
              <a:ext cx="34267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অতিক্রান্ত দূরত্ব বা সরণ </a:t>
              </a:r>
              <a:r>
                <a:rPr lang="en-US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 rot="5400000">
              <a:off x="4136121" y="-1261247"/>
              <a:ext cx="1575701" cy="7598229"/>
            </a:xfrm>
            <a:prstGeom prst="rightBrace">
              <a:avLst>
                <a:gd name="adj1" fmla="val 8333"/>
                <a:gd name="adj2" fmla="val 4819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250907" y="1413094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 বেগ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907" y="1413094"/>
                <a:ext cx="1648782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7011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52106" y="833657"/>
            <a:ext cx="1102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5314" y="1512240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আদি বেগ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" y="1512240"/>
                <a:ext cx="164878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7037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97747" y="4029561"/>
                <a:ext cx="7080107" cy="1082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 গড়বেগ=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………… ………(ii</a:t>
                </a:r>
                <a:r>
                  <a: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47" y="4029561"/>
                <a:ext cx="7080107" cy="1082219"/>
              </a:xfrm>
              <a:prstGeom prst="rect">
                <a:avLst/>
              </a:prstGeom>
              <a:blipFill rotWithShape="0">
                <a:blip r:embed="rId5"/>
                <a:stretch>
                  <a:fillRect l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97747" y="3237785"/>
                <a:ext cx="6252791" cy="64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 গড়বেগ=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……………………(i)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47" y="3237785"/>
                <a:ext cx="6252791" cy="648254"/>
              </a:xfrm>
              <a:prstGeom prst="rect">
                <a:avLst/>
              </a:prstGeom>
              <a:blipFill rotWithShape="0">
                <a:blip r:embed="rId6"/>
                <a:stretch>
                  <a:fillRect l="-185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89705" y="4816507"/>
            <a:ext cx="7080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7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হতে পাই-</a:t>
            </a:r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97918" y="4783407"/>
            <a:ext cx="1226053" cy="830099"/>
            <a:chOff x="3526485" y="5116418"/>
            <a:chExt cx="1226053" cy="830099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3526485" y="5116418"/>
                  <a:ext cx="445314" cy="830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485" y="5116418"/>
                  <a:ext cx="445314" cy="8300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3824142" y="5187526"/>
                  <a:ext cx="928396" cy="6878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28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4142" y="5187526"/>
                  <a:ext cx="928396" cy="68788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072" b="-141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323771" y="5739687"/>
                <a:ext cx="5575918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cs typeface="NikoshBAN" panose="02000000000000000000" pitchFamily="2" charset="0"/>
                  </a:rPr>
                  <a:t>বা,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 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………(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iii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771" y="5739687"/>
                <a:ext cx="5575918" cy="737189"/>
              </a:xfrm>
              <a:prstGeom prst="rect">
                <a:avLst/>
              </a:prstGeom>
              <a:blipFill rotWithShape="0">
                <a:blip r:embed="rId9"/>
                <a:stretch>
                  <a:fillRect l="-218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18" name="Half Frame 17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576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81354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7086" y="1414427"/>
                <a:ext cx="3686628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cs typeface="NikoshBAN" panose="02000000000000000000" pitchFamily="2" charset="0"/>
                  </a:rPr>
                  <a:t/>
                </a:r>
                <a:r>
                  <a:rPr lang="en-US" sz="28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r>
                  <a:rPr lang="bn-BD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–এই সমীকরণে </a:t>
                </a:r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" y="1414427"/>
                <a:ext cx="3686628" cy="737189"/>
              </a:xfrm>
              <a:prstGeom prst="rect">
                <a:avLst/>
              </a:prstGeom>
              <a:blipFill rotWithShape="0">
                <a:blip r:embed="rId3"/>
                <a:stretch>
                  <a:fillRect l="-3306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22172" y="527223"/>
            <a:ext cx="207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914" y="637216"/>
            <a:ext cx="240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643085" y="1529105"/>
                <a:ext cx="403497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𝑎𝑡</m:t>
                    </m:r>
                    <m:r>
                      <a:rPr lang="bn-BD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 বসাও।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085" y="1529105"/>
                <a:ext cx="4034971" cy="507831"/>
              </a:xfrm>
              <a:prstGeom prst="rect">
                <a:avLst/>
              </a:prstGeom>
              <a:blipFill rotWithShape="0">
                <a:blip r:embed="rId4"/>
                <a:stretch>
                  <a:fillRect t="-9639" b="-3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05426" y="2534032"/>
            <a:ext cx="510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সিদ্ধান্ত মিলিয়ে নিই-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705427" y="3131584"/>
                <a:ext cx="2764973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𝑎𝑡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27" y="3131584"/>
                <a:ext cx="2764973" cy="658514"/>
              </a:xfrm>
              <a:prstGeom prst="rect">
                <a:avLst/>
              </a:prstGeom>
              <a:blipFill rotWithShape="0">
                <a:blip r:embed="rId5"/>
                <a:stretch>
                  <a:fillRect l="-353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705427" y="3818417"/>
                <a:ext cx="2068288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𝑢𝑡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27" y="3818417"/>
                <a:ext cx="2068288" cy="677558"/>
              </a:xfrm>
              <a:prstGeom prst="rect">
                <a:avLst/>
              </a:prstGeom>
              <a:blipFill rotWithShape="0">
                <a:blip r:embed="rId6"/>
                <a:stretch>
                  <a:fillRect l="-472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705426" y="4533569"/>
                <a:ext cx="5109029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𝑢𝑡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26" y="4533569"/>
                <a:ext cx="5109029" cy="677558"/>
              </a:xfrm>
              <a:prstGeom prst="rect">
                <a:avLst/>
              </a:prstGeom>
              <a:blipFill rotWithShape="0">
                <a:blip r:embed="rId7"/>
                <a:stretch>
                  <a:fillRect l="-1909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86972" y="5211127"/>
                <a:ext cx="3483428" cy="870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𝑢𝑡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𝑡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2" y="5211127"/>
                <a:ext cx="3483428" cy="8701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17" name="Half Frame 1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874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665" y="226345"/>
            <a:ext cx="2125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57" y="272511"/>
            <a:ext cx="24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০৮ মিনিট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121938"/>
            <a:ext cx="9048224" cy="972010"/>
            <a:chOff x="0" y="1817398"/>
            <a:chExt cx="9048224" cy="1291187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573801" y="1817398"/>
                  <a:ext cx="3474423" cy="737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cs typeface="NikoshBAN" panose="02000000000000000000" pitchFamily="2" charset="0"/>
                    </a:rPr>
                    <a:t/>
                  </a:r>
                  <a:r>
                    <a:rPr lang="en-US" sz="2800" dirty="0" smtClean="0">
                      <a:cs typeface="NikoshBAN" panose="02000000000000000000" pitchFamily="2" charset="0"/>
                    </a:rPr>
                    <a:t>S=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a14:m>
                  <a:r>
                    <a:rPr lang="bn-BD" sz="28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–এই সমীকরণে </a:t>
                  </a:r>
                  <a:endPara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801" y="1817398"/>
                  <a:ext cx="3474423" cy="7371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509" r="-5965" b="-483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0" y="1948936"/>
                  <a:ext cx="6096001" cy="67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𝑎𝑡</m:t>
                      </m:r>
                      <m:r>
                        <a:rPr lang="bn-BD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a14:m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সমীকরণ থেকে </a:t>
                  </a:r>
                  <a:r>
                    <a:rPr lang="en-US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t</a:t>
                  </a:r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-এর মান বের করে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948936"/>
                  <a:ext cx="6096001" cy="6745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333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0" y="2554587"/>
              <a:ext cx="35441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t-</a:t>
              </a:r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মান বসাও।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74440" y="2046657"/>
            <a:ext cx="224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দেখি-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1027" y="2741359"/>
            <a:ext cx="0" cy="3106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347084" y="2802626"/>
                <a:ext cx="249063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84" y="2802626"/>
                <a:ext cx="2490630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347084" y="3350845"/>
                <a:ext cx="2490630" cy="804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84" y="3350845"/>
                <a:ext cx="2490630" cy="8045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0" y="2572979"/>
                <a:ext cx="3483428" cy="85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2979"/>
                <a:ext cx="3483428" cy="8558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91886" y="3520316"/>
                <a:ext cx="3483428" cy="85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3520316"/>
                <a:ext cx="3483428" cy="8558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0" y="4467653"/>
                <a:ext cx="3483428" cy="1034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7653"/>
                <a:ext cx="3483428" cy="10343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-29478" y="5593501"/>
                <a:ext cx="34834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𝑎𝑠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478" y="5593501"/>
                <a:ext cx="3483428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21" name="Half Frame 20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102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1352</TotalTime>
  <Words>284</Words>
  <Application>Microsoft Office PowerPoint</Application>
  <PresentationFormat>On-screen Show (4:3)</PresentationFormat>
  <Paragraphs>81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NikoshBAN</vt:lpstr>
      <vt:lpstr>Calibri</vt:lpstr>
      <vt:lpstr>Calibri Light</vt:lpstr>
      <vt:lpstr>SutonnyMJ</vt:lpstr>
      <vt:lpstr>Vrinda</vt:lpstr>
      <vt:lpstr>Cambria Math</vt:lpstr>
      <vt:lpstr>Office Theme</vt:lpstr>
      <vt:lpstr>Slide 1</vt:lpstr>
      <vt:lpstr>Slide 2</vt:lpstr>
      <vt:lpstr>পাঠ পরিচিতিঃ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Lotus Computer</cp:lastModifiedBy>
  <cp:revision>300</cp:revision>
  <dcterms:created xsi:type="dcterms:W3CDTF">2014-09-20T16:42:22Z</dcterms:created>
  <dcterms:modified xsi:type="dcterms:W3CDTF">2016-12-27T04:45:38Z</dcterms:modified>
</cp:coreProperties>
</file>